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45"/>
  </p:notesMasterIdLst>
  <p:handoutMasterIdLst>
    <p:handoutMasterId r:id="rId46"/>
  </p:handoutMasterIdLst>
  <p:sldIdLst>
    <p:sldId id="769" r:id="rId7"/>
    <p:sldId id="1529" r:id="rId8"/>
    <p:sldId id="1689" r:id="rId9"/>
    <p:sldId id="1690" r:id="rId10"/>
    <p:sldId id="1629" r:id="rId11"/>
    <p:sldId id="1682" r:id="rId12"/>
    <p:sldId id="1693" r:id="rId13"/>
    <p:sldId id="1691" r:id="rId14"/>
    <p:sldId id="1698" r:id="rId15"/>
    <p:sldId id="1701" r:id="rId16"/>
    <p:sldId id="1700" r:id="rId17"/>
    <p:sldId id="1699" r:id="rId18"/>
    <p:sldId id="1703" r:id="rId19"/>
    <p:sldId id="1702" r:id="rId20"/>
    <p:sldId id="1694" r:id="rId21"/>
    <p:sldId id="1705" r:id="rId22"/>
    <p:sldId id="1697" r:id="rId23"/>
    <p:sldId id="1695" r:id="rId24"/>
    <p:sldId id="1696" r:id="rId25"/>
    <p:sldId id="1685" r:id="rId26"/>
    <p:sldId id="1585" r:id="rId27"/>
    <p:sldId id="1586" r:id="rId28"/>
    <p:sldId id="1633" r:id="rId29"/>
    <p:sldId id="1638" r:id="rId30"/>
    <p:sldId id="1647" r:id="rId31"/>
    <p:sldId id="1648" r:id="rId32"/>
    <p:sldId id="1649" r:id="rId33"/>
    <p:sldId id="1650" r:id="rId34"/>
    <p:sldId id="1634" r:id="rId35"/>
    <p:sldId id="1652" r:id="rId36"/>
    <p:sldId id="1636" r:id="rId37"/>
    <p:sldId id="1686" r:id="rId38"/>
    <p:sldId id="1653" r:id="rId39"/>
    <p:sldId id="1654" r:id="rId40"/>
    <p:sldId id="1642" r:id="rId41"/>
    <p:sldId id="1677" r:id="rId42"/>
    <p:sldId id="1542" r:id="rId43"/>
    <p:sldId id="1539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3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108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E366-2F7D-15A5-A439-770D82BE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CDEC7-F2A4-6A15-31C0-F132325F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4094E-79CC-259C-D225-9A4120B4F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D798-82A6-FC9D-8B24-170D02CE5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olab.research.google.com/github/pnnl/neuromancer/blob/master/examples/parametric_programming/Part_6_pQp_lopoCorrection.ipyn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hyperlink" Target="http://www.youtube.com/@neuromancer_Sci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differentiable_optimiz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ximal_opera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hyperlink" Target="https://en.wikipedia.org/wiki/Projections_onto_convex_sets" TargetMode="External"/><Relationship Id="rId4" Type="http://schemas.openxmlformats.org/officeDocument/2006/relationships/hyperlink" Target="https://en.wikipedia.org/wiki/Projection_(linear_algebra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145E6-7E62-DF5B-E2A2-4DD4C563D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8E67BD-6E78-2BF7-43B2-748EC8E2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6EFC98-11C5-404A-EB9A-48CDD2D3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Closed-Form Projections</a:t>
            </a:r>
          </a:p>
        </p:txBody>
      </p:sp>
      <p:pic>
        <p:nvPicPr>
          <p:cNvPr id="2050" name="Picture 2" descr="A plot of the (0,1)-clipping activation function and the ReLU... | Download  Scientific Diagram">
            <a:extLst>
              <a:ext uri="{FF2B5EF4-FFF2-40B4-BE49-F238E27FC236}">
                <a16:creationId xmlns:a16="http://schemas.microsoft.com/office/drawing/2014/main" id="{3D8BF87E-AD9D-795E-A0F9-35401A2F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1" y="3548744"/>
            <a:ext cx="2446538" cy="15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3E7BDD17-8062-EDE5-F65D-772B1DC2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28" y="3619433"/>
            <a:ext cx="2808514" cy="14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23166-1C59-99A0-8705-497E93987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1" y="612503"/>
            <a:ext cx="6876346" cy="29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01B54-9745-7494-D7AF-0B7B7D77F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E65E2-079E-163F-B557-421FC573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717DA-490D-33DB-972B-E19AA1C3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Closed-Form Projections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BF8CB-6F01-DE8B-F759-A5DA3D55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0" y="561294"/>
            <a:ext cx="7263879" cy="2343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616C8-7BA8-D5C7-60C5-A9DB950E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0" y="2771563"/>
            <a:ext cx="7191758" cy="23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D9D3-623F-42E7-2602-BC311257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56ACC-6716-7D19-2BDE-8A0A70A0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D2156-E562-81F1-B6F0-CC9DB3DF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Closed-Form 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C5235-A469-DE45-2D4C-FAD3AD70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6" y="894978"/>
            <a:ext cx="7893456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1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91977-8BA5-090E-A623-57DEA81AF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D178F-4865-9759-81F7-378E3F16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31EF39-5E14-0A4E-BE21-3123474E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148" y="169336"/>
            <a:ext cx="7201445" cy="414138"/>
          </a:xfrm>
        </p:spPr>
        <p:txBody>
          <a:bodyPr/>
          <a:lstStyle/>
          <a:p>
            <a:r>
              <a:rPr lang="en-US" sz="2000" dirty="0"/>
              <a:t>Iterative Projections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132A7-382E-2235-59FE-B500F2B9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3" y="742856"/>
            <a:ext cx="8039513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6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C68BC-CCA8-93AB-F8A4-F306AAE4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61F7A-B808-DACB-4B7F-C4474675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A7BEC-2D68-C561-2B50-D8DE5DD6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9" y="669525"/>
            <a:ext cx="7767432" cy="442338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8D6FF78-2EA5-CBFF-C78F-8075158D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148" y="169336"/>
            <a:ext cx="7201445" cy="414138"/>
          </a:xfrm>
        </p:spPr>
        <p:txBody>
          <a:bodyPr/>
          <a:lstStyle/>
          <a:p>
            <a:r>
              <a:rPr lang="en-US" sz="2000" dirty="0"/>
              <a:t>Iterative Projections</a:t>
            </a:r>
          </a:p>
        </p:txBody>
      </p:sp>
    </p:spTree>
    <p:extLst>
      <p:ext uri="{BB962C8B-B14F-4D97-AF65-F5344CB8AC3E}">
        <p14:creationId xmlns:p14="http://schemas.microsoft.com/office/powerpoint/2010/main" val="31964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DE4CE-EBED-40F3-FE20-0D2676F1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911320-BC81-2484-A341-9FA8B31D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AC84F-2543-0266-9A58-81D5DC24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32" y="169336"/>
            <a:ext cx="8133262" cy="414138"/>
          </a:xfrm>
        </p:spPr>
        <p:txBody>
          <a:bodyPr/>
          <a:lstStyle/>
          <a:p>
            <a:r>
              <a:rPr lang="en-US" sz="2000" dirty="0"/>
              <a:t>Proximal Operators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95F04B-AAAF-3F17-8C5D-130B6D15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28" y="735876"/>
            <a:ext cx="7630910" cy="42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653B-A37A-1F70-8697-5F88BF02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0EF8D-2CB6-3B04-2C23-CD2E48AC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BCEA5-9EAB-3DF7-FF70-18272D593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32" y="169336"/>
            <a:ext cx="8133262" cy="414138"/>
          </a:xfrm>
        </p:spPr>
        <p:txBody>
          <a:bodyPr/>
          <a:lstStyle/>
          <a:p>
            <a:r>
              <a:rPr lang="en-US" sz="2000" dirty="0"/>
              <a:t>Proximal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EA873-7290-1274-8B8E-F249380E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6" y="704754"/>
            <a:ext cx="7925207" cy="37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8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35F4F-837B-CE82-265D-B106E24E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EB47EC-8D50-F5E9-39B0-30D8AA08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22F158-F964-48BF-644A-10C82792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32" y="169336"/>
            <a:ext cx="8133262" cy="414138"/>
          </a:xfrm>
        </p:spPr>
        <p:txBody>
          <a:bodyPr/>
          <a:lstStyle/>
          <a:p>
            <a:r>
              <a:rPr lang="en-US" sz="2000" dirty="0"/>
              <a:t>Gradient-based Feasibility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4975-96C3-6FA2-73C5-4A39817D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01" y="640079"/>
            <a:ext cx="7644475" cy="44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0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C5B582-B19B-7869-F8BA-B3DF1C1D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CA6C5-974A-3D39-6E80-1377C05F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55957-6F04-01B2-43D9-D1C8665F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Algebraic Completion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92F37-805A-7B4B-698A-ED8DF1525684}"/>
              </a:ext>
            </a:extLst>
          </p:cNvPr>
          <p:cNvSpPr txBox="1"/>
          <p:nvPr/>
        </p:nvSpPr>
        <p:spPr>
          <a:xfrm>
            <a:off x="2286000" y="24148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Unrolling of dynamic constraints</a:t>
            </a:r>
          </a:p>
          <a:p>
            <a:r>
              <a:rPr lang="en-US" dirty="0"/>
              <a:t>Variable completion for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constrs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9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D39612-C64B-1023-620C-402E92E0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FE9877-62D6-B233-6C10-3EDB5BE6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064106-08D5-B3AC-BC83-5A98E053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Implicit Equilibrium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2FDD7-B533-8D0D-E36D-B7D728BBB5E8}"/>
              </a:ext>
            </a:extLst>
          </p:cNvPr>
          <p:cNvSpPr txBox="1"/>
          <p:nvPr/>
        </p:nvSpPr>
        <p:spPr>
          <a:xfrm>
            <a:off x="2286000" y="24148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Unrolling of dynamic constraints</a:t>
            </a:r>
          </a:p>
          <a:p>
            <a:r>
              <a:rPr lang="en-US" dirty="0"/>
              <a:t>Variable completion for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constrs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0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3177" y="814252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Optimal control preliminaries</a:t>
            </a:r>
          </a:p>
          <a:p>
            <a:pPr fontAlgn="base"/>
            <a:r>
              <a:rPr lang="en-US" sz="1600" dirty="0"/>
              <a:t>Week 7: Learning to control (L2C)</a:t>
            </a:r>
          </a:p>
          <a:p>
            <a:pPr fontAlgn="base"/>
            <a:r>
              <a:rPr lang="en-US" sz="1600" dirty="0"/>
              <a:t>Week 8: Neural differential and difference equations with constraints</a:t>
            </a:r>
          </a:p>
          <a:p>
            <a:pPr fontAlgn="base"/>
            <a:r>
              <a:rPr lang="en-US" sz="1600" dirty="0"/>
              <a:t>Week 9: Differentiable optimization </a:t>
            </a:r>
          </a:p>
          <a:p>
            <a:pPr lvl="0" fontAlgn="base"/>
            <a:r>
              <a:rPr lang="en-US" sz="1600" b="1" dirty="0"/>
              <a:t>Week 10: Feasibility layers</a:t>
            </a:r>
          </a:p>
          <a:p>
            <a:pPr lvl="0" fontAlgn="base"/>
            <a:r>
              <a:rPr lang="en-US" sz="1600" dirty="0"/>
              <a:t>Week 11: Selected topics</a:t>
            </a:r>
          </a:p>
          <a:p>
            <a:pPr lvl="0" fontAlgn="base"/>
            <a:r>
              <a:rPr lang="en-US" sz="1600" dirty="0"/>
              <a:t>Week 12: Project evaluation with presentations</a:t>
            </a:r>
          </a:p>
          <a:p>
            <a:pPr fontAlgn="base"/>
            <a:r>
              <a:rPr lang="en-US" sz="1600" dirty="0"/>
              <a:t>Week 13: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F459C0-8D55-7DCE-A76D-AEA1BCAE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5562C-F820-2F39-A005-EB4A285F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6FEB5-D722-6E64-2C6A-88ABDE8A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5"/>
            <a:ext cx="3548742" cy="396721"/>
          </a:xfrm>
        </p:spPr>
        <p:txBody>
          <a:bodyPr/>
          <a:lstStyle/>
          <a:p>
            <a:r>
              <a:rPr lang="en-US" sz="2000" dirty="0" err="1"/>
              <a:t>Cvxpy</a:t>
            </a:r>
            <a:r>
              <a:rPr lang="en-US" sz="2000" dirty="0"/>
              <a:t> Layers</a:t>
            </a:r>
          </a:p>
        </p:txBody>
      </p:sp>
    </p:spTree>
    <p:extLst>
      <p:ext uri="{BB962C8B-B14F-4D97-AF65-F5344CB8AC3E}">
        <p14:creationId xmlns:p14="http://schemas.microsoft.com/office/powerpoint/2010/main" val="146499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718767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220789" y="3626082"/>
            <a:ext cx="3237729" cy="698461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dirty="0">
                <a:solidFill>
                  <a:schemeClr val="tx1"/>
                </a:solidFill>
                <a:latin typeface="Arial" panose="020B0604020202020204" pitchFamily="34" charset="0"/>
              </a:rPr>
              <a:t>Metric learning can </a:t>
            </a:r>
            <a:r>
              <a:rPr lang="en-US" sz="1313" b="1" dirty="0">
                <a:solidFill>
                  <a:schemeClr val="tx1"/>
                </a:solidFill>
                <a:latin typeface="Arial" panose="020B0604020202020204" pitchFamily="34" charset="0"/>
              </a:rPr>
              <a:t>accelerate convergence</a:t>
            </a:r>
            <a:r>
              <a:rPr lang="en-US" sz="1313" dirty="0">
                <a:solidFill>
                  <a:schemeClr val="tx1"/>
                </a:solidFill>
                <a:latin typeface="Arial" panose="020B0604020202020204" pitchFamily="34" charset="0"/>
              </a:rPr>
              <a:t> of DR and ADMM algorithms via end-to-end metric learning.</a:t>
            </a:r>
            <a:endParaRPr lang="en-US" sz="1313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948D-D60A-126D-034E-F49531C13B9F}"/>
              </a:ext>
            </a:extLst>
          </p:cNvPr>
          <p:cNvSpPr txBox="1"/>
          <p:nvPr/>
        </p:nvSpPr>
        <p:spPr>
          <a:xfrm>
            <a:off x="904071" y="4743390"/>
            <a:ext cx="8045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Ethan King, James Kotary, Ferdinando Fioretto, Jan Drgona, Metric Learning to Accelerate Convergence of Operator Splitting Methods for Differentiable Parametric Programming, Under review for CDC 2024.</a:t>
            </a:r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1" y="96803"/>
            <a:ext cx="6356074" cy="514289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91" y="768431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04071" y="4743390"/>
            <a:ext cx="8045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Ethan King, James Kotary, Ferdinando Fioretto, Jan Drgona, Metric Learning to Accelerate Convergence of Operator Splitting Methods for Differentiable Parametric Programming,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795" y="789780"/>
            <a:ext cx="3982641" cy="3369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C5363-1136-A519-3628-3CD15D494CD7}"/>
              </a:ext>
            </a:extLst>
          </p:cNvPr>
          <p:cNvSpPr txBox="1"/>
          <p:nvPr/>
        </p:nvSpPr>
        <p:spPr>
          <a:xfrm>
            <a:off x="762000" y="4189709"/>
            <a:ext cx="7672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>
                <a:hlinkClick r:id="rId4"/>
              </a:rPr>
              <a:t>colab.research.google.com/github/pnnl/neuromancer/blob/master/examples/parametric_programming/Part_6_pQp_lopoCorrection.ipynb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89" y="169333"/>
            <a:ext cx="8173890" cy="374953"/>
          </a:xfrm>
        </p:spPr>
        <p:txBody>
          <a:bodyPr/>
          <a:lstStyle/>
          <a:p>
            <a:r>
              <a:rPr lang="en-US" sz="1875" dirty="0"/>
              <a:t>Challenges of Learning to Optimize For Mixed-Integer Problems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B3EC-E3DB-1A6B-36EF-CC6061FF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4146-4386-22F6-F37C-FCC4C954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0ECE6-4121-8FB8-934C-866201E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169334"/>
            <a:ext cx="7313433" cy="518643"/>
          </a:xfrm>
        </p:spPr>
        <p:txBody>
          <a:bodyPr/>
          <a:lstStyle/>
          <a:p>
            <a:r>
              <a:rPr lang="en-US" sz="2000" dirty="0"/>
              <a:t>Differentiable Optimization and Feasibility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5281F-77B2-19C9-4E1A-43A448CF8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132481" y="2612160"/>
            <a:ext cx="8879037" cy="2008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814A2-E26E-59B0-8188-95B72312A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90" y="873757"/>
            <a:ext cx="8627992" cy="13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70" y="169333"/>
            <a:ext cx="7823210" cy="374953"/>
          </a:xfrm>
        </p:spPr>
        <p:txBody>
          <a:bodyPr/>
          <a:lstStyle/>
          <a:p>
            <a:r>
              <a:rPr lang="en-US" sz="1875" dirty="0"/>
              <a:t>L2O for MINLP: Comparison with Exact Solvers (</a:t>
            </a:r>
            <a:r>
              <a:rPr lang="en-US" sz="1875" dirty="0" err="1"/>
              <a:t>Gurobi</a:t>
            </a:r>
            <a:r>
              <a:rPr lang="en-US" sz="1875" dirty="0"/>
              <a:t> &amp; SCIP)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664283"/>
            <a:ext cx="7170728" cy="3389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B501565-B55B-DA44-EF04-C2FE238E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169333"/>
            <a:ext cx="7862399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3718A-6CF6-2500-8CC0-2433FEBC83E8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169333"/>
            <a:ext cx="7862399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6E277-BC42-7BB1-4190-5E5039343E9B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L2O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L2O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quadratically-constrained optimization problem.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set of 2D constrained optimization problems.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for a constrained optimization problem with the projected gradient. 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with </a:t>
            </a:r>
            <a:r>
              <a:rPr lang="en-US" sz="1400" b="1" dirty="0" err="1"/>
              <a:t>Cvxpylayers</a:t>
            </a:r>
            <a:r>
              <a:rPr lang="en-US" sz="1400" b="1" dirty="0"/>
              <a:t> for differentiable projection onto the feasible set. 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with metric learning using Operator Splitting layers.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8B1F-033E-95A3-0BBC-35B062498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1083866" y="1084555"/>
            <a:ext cx="6478634" cy="14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8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Write a 2-page long proposal 11pt font for your semester project written either using word or pdf generated using Latex.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our objectives.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323943" y="2937025"/>
            <a:ext cx="921201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Brandon Amos, J. Zico Kolter, </a:t>
            </a:r>
            <a:r>
              <a:rPr lang="en-US" sz="1000" dirty="0" err="1"/>
              <a:t>OptNet</a:t>
            </a:r>
            <a:r>
              <a:rPr lang="en-US" sz="1000" dirty="0"/>
              <a:t>: Differentiable Optimization as a Layer in Neural Networks, ICML, 2017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et al., End-to-End Constrained Optimization Learning: A Survey, IJCAI, 2021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P. Donti, et al., DC3: A learning method for optimization with hard constraints, 2021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M. Li, et al., Learning to Solve Optimization Problems with Hard Linear Constraints,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My H. Dinh, Ferdinando Fioretto, Backpropagation of Unrolled Solvers with Folded Optimization, IJCAI, 2023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Quill Healey, Parth Nobel, Stephen Boyd, Differentiating Through a Quadratic Cone Program,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Maximilian Schaller, Stephen Boyd, Code generation for solving and differentiating through convex optimization problems,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Rajiv </a:t>
            </a:r>
            <a:r>
              <a:rPr lang="en-US" sz="1000" dirty="0" err="1"/>
              <a:t>Sambharya</a:t>
            </a:r>
            <a:r>
              <a:rPr lang="en-US" sz="1000" dirty="0"/>
              <a:t>, Jinho Bok, Nikolai </a:t>
            </a:r>
            <a:r>
              <a:rPr lang="en-US" sz="1000" dirty="0" err="1"/>
              <a:t>Matni</a:t>
            </a:r>
            <a:r>
              <a:rPr lang="en-US" sz="1000" dirty="0"/>
              <a:t>, George Pappas, Learning Acceleration Algorithms for Fast Parametric Convex Optimization with Certified Robustness,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>
                <a:hlinkClick r:id="rId3"/>
              </a:rPr>
              <a:t>https://implicit-layers-tutorial.org/differentiable_optimization/</a:t>
            </a:r>
            <a:r>
              <a:rPr lang="en-US" sz="1000" dirty="0"/>
              <a:t> 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29" y="169334"/>
            <a:ext cx="8314348" cy="518643"/>
          </a:xfrm>
        </p:spPr>
        <p:txBody>
          <a:bodyPr/>
          <a:lstStyle/>
          <a:p>
            <a:r>
              <a:rPr lang="en-US" sz="2000" dirty="0"/>
              <a:t>Literature on Differentiable Optimization and Feasibility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A4856-8083-BE67-A8BC-55C8666C6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488073" y="1057716"/>
            <a:ext cx="7864543" cy="17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0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294391" y="840596"/>
            <a:ext cx="92332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Bo  Tang, and Elias  Khalil, </a:t>
            </a:r>
            <a:r>
              <a:rPr lang="en-US" sz="1000" dirty="0" err="1"/>
              <a:t>PyEPO</a:t>
            </a:r>
            <a:r>
              <a:rPr lang="en-US" sz="1000" dirty="0"/>
              <a:t>: a </a:t>
            </a:r>
            <a:r>
              <a:rPr lang="en-US" sz="1000" dirty="0" err="1"/>
              <a:t>PyTorch</a:t>
            </a:r>
            <a:r>
              <a:rPr lang="en-US" sz="1000" dirty="0"/>
              <a:t>-based end-to-end predict-then-optimize library for linear and integer programming, Mathematical Programming Computation.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Vincenzo Di Vito, Jacob Christopher, Pascal Van Hentenryck, Ferdinando Fioretto, Predict-Then-Optimize by Proxy: Learning Joint Models of Prediction and Optimization, arXiv:2311.13087, 2023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Rajiv </a:t>
            </a:r>
            <a:r>
              <a:rPr lang="en-US" sz="1000" dirty="0" err="1"/>
              <a:t>Sambharya</a:t>
            </a:r>
            <a:r>
              <a:rPr lang="en-US" sz="1000" dirty="0"/>
              <a:t>, Georgina Hall, Brandon Amos, Bartolomeo Stellato; Learning to Warm-Start Fixed-Point Optimization Algorithms, JMLR,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E. King, J. Kotary, F. Fioretto and J. </a:t>
            </a:r>
            <a:r>
              <a:rPr lang="en-US" sz="1000" dirty="0" err="1"/>
              <a:t>Drgoňa</a:t>
            </a:r>
            <a:r>
              <a:rPr lang="en-US" sz="1000" dirty="0"/>
              <a:t>, "Metric Learning to Accelerate Convergence of Operator Splitting Methods," CDC,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 err="1"/>
              <a:t>Elmachtoub</a:t>
            </a:r>
            <a:r>
              <a:rPr lang="en-US" sz="1000" dirty="0"/>
              <a:t>, A. N., &amp; Grigas, P. (2021). Smart “predict, then optimize”. Management Science.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Mandi, J., Stuckey, P. J., &amp; Guns, T. (2020). Smart predict-and-optimize for hard combinatorial optimization problems. In Proceedings of the AAAI Conference on Artificial Intelligence.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 err="1"/>
              <a:t>Vlastelica</a:t>
            </a:r>
            <a:r>
              <a:rPr lang="en-US" sz="1000" dirty="0"/>
              <a:t>, M., Paulus, A., Musil, V., Martius, G., &amp; </a:t>
            </a:r>
            <a:r>
              <a:rPr lang="en-US" sz="1000" dirty="0" err="1"/>
              <a:t>Rolínek</a:t>
            </a:r>
            <a:r>
              <a:rPr lang="en-US" sz="1000" dirty="0"/>
              <a:t>, M. (2019). Differentiation of </a:t>
            </a:r>
            <a:r>
              <a:rPr lang="en-US" sz="1000" dirty="0" err="1"/>
              <a:t>blackbox</a:t>
            </a:r>
            <a:r>
              <a:rPr lang="en-US" sz="1000" dirty="0"/>
              <a:t> combinatorial solvers. arXiv:1912.02175.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Berthet, Q., Blondel, M., Teboul, O., </a:t>
            </a:r>
            <a:r>
              <a:rPr lang="en-US" sz="1000" dirty="0" err="1"/>
              <a:t>Cuturi</a:t>
            </a:r>
            <a:r>
              <a:rPr lang="en-US" sz="1000" dirty="0"/>
              <a:t>, M., Vert, J. P., &amp; Bach, F. (2020). Learning with differentiable </a:t>
            </a:r>
            <a:r>
              <a:rPr lang="en-US" sz="1000" dirty="0" err="1"/>
              <a:t>pertubed</a:t>
            </a:r>
            <a:r>
              <a:rPr lang="en-US" sz="1000" dirty="0"/>
              <a:t> optimizers. Advances in neural information processing systems, 33, 9508-9519.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Mulamba, M., Mandi, J., </a:t>
            </a:r>
            <a:r>
              <a:rPr lang="en-US" sz="1000" dirty="0" err="1"/>
              <a:t>Diligenti</a:t>
            </a:r>
            <a:r>
              <a:rPr lang="en-US" sz="1000" dirty="0"/>
              <a:t>, M., Lombardi, M., </a:t>
            </a:r>
            <a:r>
              <a:rPr lang="en-US" sz="1000" dirty="0" err="1"/>
              <a:t>Bucarey</a:t>
            </a:r>
            <a:r>
              <a:rPr lang="en-US" sz="1000" dirty="0"/>
              <a:t>, V., &amp; Guns, T. (2021). Contrastive losses and solution caching for predict-and-optimize. Proceedings of the Thirtieth International Joint Conference on Artificial Intelligence.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Mandi, J., </a:t>
            </a:r>
            <a:r>
              <a:rPr lang="en-US" sz="1000" dirty="0" err="1"/>
              <a:t>Bucarey</a:t>
            </a:r>
            <a:r>
              <a:rPr lang="en-US" sz="1000" dirty="0"/>
              <a:t>, V., Mulamba, M., &amp; Guns, T. (2022). Decision-focused learning: through the lens of learning to rank. Proceedings of the 39th International Conference on Machine Learning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Sahoo, S. S., Paulus, A., </a:t>
            </a:r>
            <a:r>
              <a:rPr lang="en-US" sz="1000" dirty="0" err="1"/>
              <a:t>Vlastelica</a:t>
            </a:r>
            <a:r>
              <a:rPr lang="en-US" sz="1000" dirty="0"/>
              <a:t>, M., Musil, V., Kuleshov, V., &amp; Martius, G. (2022). Backpropagation through combinatorial algorithms: Identity with projection works. </a:t>
            </a:r>
            <a:r>
              <a:rPr lang="en-US" sz="1000" dirty="0" err="1"/>
              <a:t>arXiv</a:t>
            </a:r>
            <a:r>
              <a:rPr lang="en-US" sz="1000" dirty="0"/>
              <a:t> preprint arXiv:2205.15213.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 err="1"/>
              <a:t>Niepert</a:t>
            </a:r>
            <a:r>
              <a:rPr lang="en-US" sz="1000" dirty="0"/>
              <a:t>, M., Minervini, P., &amp; Franceschi, L. (2021). Implicit MLE: backpropagating through discrete exponential family distributions. Advances in Neural Information Processing Systems, 34, 14567-14579.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Minervini, P., Franceschi, L., &amp; </a:t>
            </a:r>
            <a:r>
              <a:rPr lang="en-US" sz="1000" dirty="0" err="1"/>
              <a:t>Niepert</a:t>
            </a:r>
            <a:r>
              <a:rPr lang="en-US" sz="1000" dirty="0"/>
              <a:t>, M. (2023, June). Adaptive perturbation-based gradient estimation for discrete latent variable models. In Proceedings of the AAAI Conference on Artificial Intelligence (Vol. 37, No. 8, pp. 9200-9208).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Schutte, N., Postek, K., &amp; Yorke-Smith, N. (2023). Robust Losses for Decision-Focused Learning. </a:t>
            </a:r>
            <a:r>
              <a:rPr lang="en-US" sz="1000" dirty="0" err="1"/>
              <a:t>arXiv</a:t>
            </a:r>
            <a:r>
              <a:rPr lang="en-US" sz="1000" dirty="0"/>
              <a:t> preprint arXiv:2310.04328.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Gupta, V., &amp; Huang, M. (2024). Decision-Focused Learning with Directional Gradients. Training, 50(100), 150.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Toon </a:t>
            </a:r>
            <a:r>
              <a:rPr lang="en-US" sz="1000" dirty="0" err="1"/>
              <a:t>Vanderschueren</a:t>
            </a:r>
            <a:r>
              <a:rPr lang="en-US" sz="1000" dirty="0"/>
              <a:t>, Tim Verdonck, Bart </a:t>
            </a:r>
            <a:r>
              <a:rPr lang="en-US" sz="1000" dirty="0" err="1"/>
              <a:t>Baesens</a:t>
            </a:r>
            <a:r>
              <a:rPr lang="en-US" sz="1000" dirty="0"/>
              <a:t>, Wouter Verbeke, Predict-then-optimize or predict-and-optimize? An empirical evaluation of cost-sensitive learning strategies, Information Sciences, Volume 594, 2022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9" y="169334"/>
            <a:ext cx="8245464" cy="518643"/>
          </a:xfrm>
        </p:spPr>
        <p:txBody>
          <a:bodyPr/>
          <a:lstStyle/>
          <a:p>
            <a:r>
              <a:rPr lang="en-US" sz="2000" dirty="0"/>
              <a:t>Literature on Predict then Optimize or Decision-Focused Learning</a:t>
            </a:r>
          </a:p>
        </p:txBody>
      </p:sp>
    </p:spTree>
    <p:extLst>
      <p:ext uri="{BB962C8B-B14F-4D97-AF65-F5344CB8AC3E}">
        <p14:creationId xmlns:p14="http://schemas.microsoft.com/office/powerpoint/2010/main" val="324050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BBAE-E71F-5CF0-00B9-22A54E50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C827-67B8-0820-2912-6B316C53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FE83-5235-4791-D6B0-1F282246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Feasibility Restoration (Repair) Layers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F63CC7-CCA8-8A42-6FAC-9485E2F6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" y="609097"/>
            <a:ext cx="7432766" cy="44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3CF98-D011-9556-A6BF-A0AAF447A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51B30-C540-7765-7BB1-2BB99829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0A4CD-DB00-B628-9B29-0E1EAEB7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Proximal Operator Feasibility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54560-7A70-760A-A317-57B20CDB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47" y="544286"/>
            <a:ext cx="7559220" cy="454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4525C-AC6B-4DB5-2B58-53D8327919A9}"/>
              </a:ext>
            </a:extLst>
          </p:cNvPr>
          <p:cNvSpPr txBox="1"/>
          <p:nvPr/>
        </p:nvSpPr>
        <p:spPr>
          <a:xfrm>
            <a:off x="5961306" y="4844375"/>
            <a:ext cx="2864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https://en.wikipedia.org/wiki/Proximal_operator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022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FE81-FB64-0F3A-E0F7-1B9F532C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2ACB-1181-450A-B269-CC1CD926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935E3B-E11B-5D00-AC62-FD3B5E3C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Projection Feasibility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B9009-D332-8115-126D-2B736303C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741297"/>
            <a:ext cx="7515607" cy="25517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E00347-F268-4311-47C0-38BA01F9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08" y="3293079"/>
            <a:ext cx="2161071" cy="175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262976-5954-7A14-3181-61293948E7A0}"/>
              </a:ext>
            </a:extLst>
          </p:cNvPr>
          <p:cNvSpPr txBox="1"/>
          <p:nvPr/>
        </p:nvSpPr>
        <p:spPr>
          <a:xfrm>
            <a:off x="327658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https://en.wikipedia.org/wiki/Projection_(linear_algebra)</a:t>
            </a:r>
            <a:r>
              <a:rPr lang="en-US" sz="10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F7DA5-7446-06AC-DAA3-4AE9145655FC}"/>
              </a:ext>
            </a:extLst>
          </p:cNvPr>
          <p:cNvSpPr txBox="1"/>
          <p:nvPr/>
        </p:nvSpPr>
        <p:spPr>
          <a:xfrm>
            <a:off x="4257168" y="489727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https://en.wikipedia.org/wiki/Projections_onto_convex_sets</a:t>
            </a:r>
            <a:r>
              <a:rPr lang="en-US" sz="10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4D0B8B-4CA4-640C-9457-84D052519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58" y="2481970"/>
            <a:ext cx="3023794" cy="232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t Products of Vectors">
            <a:extLst>
              <a:ext uri="{FF2B5EF4-FFF2-40B4-BE49-F238E27FC236}">
                <a16:creationId xmlns:a16="http://schemas.microsoft.com/office/drawing/2014/main" id="{0116568A-3519-8121-6A19-16A685AA7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13" y="3228725"/>
            <a:ext cx="2048416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81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28A5B-B2DD-A96B-6E06-FE71C2C90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55D45-7CF9-4547-5F89-5790E27C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EC3152-689D-D3D6-24DF-7DE63C1B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14138"/>
          </a:xfrm>
        </p:spPr>
        <p:txBody>
          <a:bodyPr/>
          <a:lstStyle/>
          <a:p>
            <a:r>
              <a:rPr lang="en-US" sz="2000" dirty="0"/>
              <a:t>Closed-Form Projections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BC79F-5CC6-D6B0-B36D-630AAE57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202"/>
          <a:stretch>
            <a:fillRect/>
          </a:stretch>
        </p:blipFill>
        <p:spPr>
          <a:xfrm>
            <a:off x="776071" y="675764"/>
            <a:ext cx="7430891" cy="2994897"/>
          </a:xfrm>
          <a:prstGeom prst="rect">
            <a:avLst/>
          </a:prstGeom>
        </p:spPr>
      </p:pic>
      <p:pic>
        <p:nvPicPr>
          <p:cNvPr id="2050" name="Picture 2" descr="A plot of the (0,1)-clipping activation function and the ReLU... | Download  Scientific Diagram">
            <a:extLst>
              <a:ext uri="{FF2B5EF4-FFF2-40B4-BE49-F238E27FC236}">
                <a16:creationId xmlns:a16="http://schemas.microsoft.com/office/drawing/2014/main" id="{F7E19490-D23F-42A9-1A66-CFE303740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1" y="3548744"/>
            <a:ext cx="2446538" cy="15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2BE85F82-01AA-FFCE-73F7-94843B6E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28" y="3619433"/>
            <a:ext cx="2808514" cy="14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2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4563</TotalTime>
  <Words>2574</Words>
  <Application>Microsoft Office PowerPoint</Application>
  <PresentationFormat>On-screen Show (16:9)</PresentationFormat>
  <Paragraphs>221</Paragraphs>
  <Slides>38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Calibri</vt:lpstr>
      <vt:lpstr>Cambria Math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Differentiable Optimization and Feasibility Layers</vt:lpstr>
      <vt:lpstr>Literature on Differentiable Optimization and Feasibility Layers</vt:lpstr>
      <vt:lpstr>Literature on Predict then Optimize or Decision-Focused Learning</vt:lpstr>
      <vt:lpstr>Feasibility Restoration (Repair) Layers</vt:lpstr>
      <vt:lpstr>Proximal Operator Feasibility Layers</vt:lpstr>
      <vt:lpstr>Projection Feasibility Layers</vt:lpstr>
      <vt:lpstr>Closed-Form Projections</vt:lpstr>
      <vt:lpstr>Closed-Form Projections</vt:lpstr>
      <vt:lpstr>Closed-Form Projections</vt:lpstr>
      <vt:lpstr>Closed-Form Projections</vt:lpstr>
      <vt:lpstr>Iterative Projections</vt:lpstr>
      <vt:lpstr>Iterative Projections</vt:lpstr>
      <vt:lpstr>Proximal Operators</vt:lpstr>
      <vt:lpstr>Proximal Operators</vt:lpstr>
      <vt:lpstr>Gradient-based Feasibility Flow</vt:lpstr>
      <vt:lpstr>Algebraic Completion Layers</vt:lpstr>
      <vt:lpstr>Implicit Equilibrium Layers</vt:lpstr>
      <vt:lpstr>Cvxpy Layers</vt:lpstr>
      <vt:lpstr>Metric Learning to Accelerate Convergence of Operator Splitting Methods</vt:lpstr>
      <vt:lpstr>Metric Learning is a Form of Active Set Prediction</vt:lpstr>
      <vt:lpstr>Challenges of Learning to Optimize For Mixed-Integer Problems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Exact Solvers (Gurobi &amp; SCIP)</vt:lpstr>
      <vt:lpstr>Effect of Penalty Weights and Integer Projections on Feasibility</vt:lpstr>
      <vt:lpstr>Effect of Penalty Weights and Integer Projections on Feasibility</vt:lpstr>
      <vt:lpstr>L2O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116</cp:revision>
  <dcterms:created xsi:type="dcterms:W3CDTF">2024-09-05T00:30:18Z</dcterms:created>
  <dcterms:modified xsi:type="dcterms:W3CDTF">2025-11-05T21:45:06Z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